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5" r:id="rId5"/>
    <p:sldId id="259" r:id="rId6"/>
    <p:sldId id="260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80" r:id="rId22"/>
    <p:sldId id="278" r:id="rId23"/>
    <p:sldId id="27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6" autoAdjust="0"/>
    <p:restoredTop sz="94660"/>
  </p:normalViewPr>
  <p:slideViewPr>
    <p:cSldViewPr>
      <p:cViewPr varScale="1">
        <p:scale>
          <a:sx n="74" d="100"/>
          <a:sy n="74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microsoft.com/ru-ru/dotnet/csharp/language-reference/keywords/float" TargetMode="External"/><Relationship Id="rId3" Type="http://schemas.openxmlformats.org/officeDocument/2006/relationships/hyperlink" Target="https://docs.microsoft.com/ru-ru/dotnet/csharp/language-reference/keywords/bool" TargetMode="External"/><Relationship Id="rId7" Type="http://schemas.openxmlformats.org/officeDocument/2006/relationships/hyperlink" Target="https://docs.microsoft.com/ru-ru/dotnet/csharp/language-reference/keywords/double" TargetMode="External"/><Relationship Id="rId12" Type="http://schemas.openxmlformats.org/officeDocument/2006/relationships/hyperlink" Target="https://docs.microsoft.com/ru-ru/dotnet/csharp/language-reference/keywords/short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6" Type="http://schemas.openxmlformats.org/officeDocument/2006/relationships/hyperlink" Target="https://docs.microsoft.com/ru-ru/dotnet/csharp/language-reference/keywords/decimal" TargetMode="External"/><Relationship Id="rId11" Type="http://schemas.openxmlformats.org/officeDocument/2006/relationships/hyperlink" Target="https://docs.microsoft.com/ru-ru/dotnet/csharp/language-reference/keywords/sbyte" TargetMode="External"/><Relationship Id="rId5" Type="http://schemas.openxmlformats.org/officeDocument/2006/relationships/hyperlink" Target="https://docs.microsoft.com/ru-ru/dotnet/csharp/language-reference/keywords/char" TargetMode="External"/><Relationship Id="rId10" Type="http://schemas.openxmlformats.org/officeDocument/2006/relationships/hyperlink" Target="https://docs.microsoft.com/ru-ru/dotnet/csharp/language-reference/keywords/long" TargetMode="External"/><Relationship Id="rId4" Type="http://schemas.openxmlformats.org/officeDocument/2006/relationships/hyperlink" Target="https://docs.microsoft.com/ru-ru/dotnet/csharp/language-reference/keywords/byte" TargetMode="External"/><Relationship Id="rId9" Type="http://schemas.openxmlformats.org/officeDocument/2006/relationships/hyperlink" Target="https://docs.microsoft.com/ru-ru/dotnet/csharp/language-reference/keywords/in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ru-ru/dotnet/csharp/language-reference/keywords/uint" TargetMode="External"/><Relationship Id="rId7" Type="http://schemas.openxmlformats.org/officeDocument/2006/relationships/hyperlink" Target="https://docs.microsoft.com/ru-ru/dotnet/csharp/language-reference/keywords/struct" TargetMode="Externa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Relationship Id="rId6" Type="http://schemas.openxmlformats.org/officeDocument/2006/relationships/hyperlink" Target="https://docs.microsoft.com/ru-ru/dotnet/csharp/language-reference/keywords/enum" TargetMode="External"/><Relationship Id="rId5" Type="http://schemas.openxmlformats.org/officeDocument/2006/relationships/hyperlink" Target="https://docs.microsoft.com/ru-ru/dotnet/csharp/language-reference/keywords/ushort" TargetMode="External"/><Relationship Id="rId4" Type="http://schemas.openxmlformats.org/officeDocument/2006/relationships/hyperlink" Target="https://docs.microsoft.com/ru-ru/dotnet/csharp/language-reference/keywords/ulon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16632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717583"/>
            <a:ext cx="24768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Конструкторлар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052736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 smtClean="0">
                <a:solidFill>
                  <a:schemeClr val="bg1"/>
                </a:solidFill>
              </a:rPr>
              <a:t>Класс тың әр құрылғанында  конструктор шақырылады.  Класстың </a:t>
            </a:r>
            <a:r>
              <a:rPr lang="kk-KZ" sz="2400" dirty="0">
                <a:solidFill>
                  <a:schemeClr val="bg1"/>
                </a:solidFill>
              </a:rPr>
              <a:t>түрлі аргументтерді қабылдайтын </a:t>
            </a:r>
            <a:r>
              <a:rPr lang="kk-KZ" sz="2400" dirty="0" smtClean="0">
                <a:solidFill>
                  <a:schemeClr val="bg1"/>
                </a:solidFill>
              </a:rPr>
              <a:t>бірнеше конструкторлары  болуы мүмкін. </a:t>
            </a:r>
          </a:p>
          <a:p>
            <a:pPr indent="457200" algn="just"/>
            <a:r>
              <a:rPr lang="kk-KZ" sz="2400" dirty="0" smtClean="0">
                <a:solidFill>
                  <a:schemeClr val="bg1"/>
                </a:solidFill>
              </a:rPr>
              <a:t>Конструкторлар программистерге алдын-ала мәндерді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kk-KZ" sz="2400" dirty="0" smtClean="0">
                <a:solidFill>
                  <a:schemeClr val="bg1"/>
                </a:solidFill>
              </a:rPr>
              <a:t>класс өрістерінің</a:t>
            </a:r>
            <a:r>
              <a:rPr lang="en-US" sz="2400" dirty="0" smtClean="0">
                <a:solidFill>
                  <a:schemeClr val="bg1"/>
                </a:solidFill>
              </a:rPr>
              <a:t>) </a:t>
            </a:r>
            <a:r>
              <a:rPr lang="kk-KZ" sz="2400" dirty="0" smtClean="0">
                <a:solidFill>
                  <a:schemeClr val="bg1"/>
                </a:solidFill>
              </a:rPr>
              <a:t>анықтауға мүмкіндік береді.</a:t>
            </a:r>
          </a:p>
          <a:p>
            <a:pPr indent="457200" algn="just"/>
            <a:endParaRPr lang="kk-KZ" sz="2400" dirty="0">
              <a:solidFill>
                <a:schemeClr val="bg1"/>
              </a:solidFill>
            </a:endParaRPr>
          </a:p>
          <a:p>
            <a:pPr indent="457200" algn="just"/>
            <a:endParaRPr lang="kk-KZ" sz="2400" dirty="0">
              <a:solidFill>
                <a:schemeClr val="bg1"/>
              </a:solidFill>
            </a:endParaRPr>
          </a:p>
          <a:p>
            <a:pPr indent="457200" algn="just"/>
            <a:endParaRPr lang="kk-KZ" sz="2400" dirty="0" smtClean="0">
              <a:solidFill>
                <a:schemeClr val="bg1"/>
              </a:solidFill>
            </a:endParaRPr>
          </a:p>
          <a:p>
            <a:pPr algn="just"/>
            <a:endParaRPr lang="kk-KZ" sz="2400" dirty="0">
              <a:solidFill>
                <a:schemeClr val="bg1"/>
              </a:solidFill>
            </a:endParaRPr>
          </a:p>
          <a:p>
            <a:pPr algn="just"/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270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341" y="976849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Класс  конструкторы  </a:t>
            </a:r>
            <a:r>
              <a:rPr lang="ru-RU" dirty="0" err="1" smtClean="0">
                <a:solidFill>
                  <a:schemeClr val="bg1"/>
                </a:solidFill>
              </a:rPr>
              <a:t>базалық</a:t>
            </a:r>
            <a:r>
              <a:rPr lang="ru-RU" dirty="0" smtClean="0">
                <a:solidFill>
                  <a:schemeClr val="bg1"/>
                </a:solidFill>
              </a:rPr>
              <a:t> класс  </a:t>
            </a:r>
            <a:r>
              <a:rPr lang="ru-RU" dirty="0" err="1" smtClean="0">
                <a:solidFill>
                  <a:schemeClr val="bg1"/>
                </a:solidFill>
              </a:rPr>
              <a:t>конструкторын</a:t>
            </a:r>
            <a:r>
              <a:rPr lang="ru-RU" dirty="0" smtClean="0">
                <a:solidFill>
                  <a:schemeClr val="bg1"/>
                </a:solidFill>
              </a:rPr>
              <a:t>  инициализатор   </a:t>
            </a:r>
            <a:r>
              <a:rPr lang="ru-RU" dirty="0" err="1" smtClean="0">
                <a:solidFill>
                  <a:schemeClr val="bg1"/>
                </a:solidFill>
              </a:rPr>
              <a:t>арқылы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шақыра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алады</a:t>
            </a:r>
            <a:r>
              <a:rPr lang="ru-RU" dirty="0" smtClean="0">
                <a:solidFill>
                  <a:schemeClr val="bg1"/>
                </a:solidFill>
              </a:rPr>
              <a:t>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3341" y="1844824"/>
            <a:ext cx="7983569" cy="147732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Circle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: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Shape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Circle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(</a:t>
            </a:r>
            <a:r>
              <a:rPr lang="en-US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radius) :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base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(radius, 0)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}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Consolas"/>
              </a:rPr>
              <a:t>}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9972" y="3501008"/>
            <a:ext cx="81212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мысалда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Circle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классы 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параметрлердіі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Shape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классының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конструкторына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жібереді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724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83068" y="1311761"/>
            <a:ext cx="439248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101FD"/>
                </a:solidFill>
                <a:latin typeface="Consolas"/>
              </a:rPr>
              <a:t>abstract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07D9A"/>
                </a:solidFill>
                <a:latin typeface="Consolas"/>
              </a:rPr>
              <a:t>Shape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</a:t>
            </a:r>
            <a:endParaRPr lang="kk-KZ" sz="1600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kk-KZ" sz="1600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 err="1">
                <a:solidFill>
                  <a:srgbClr val="0101FD"/>
                </a:solidFill>
                <a:latin typeface="Consolas"/>
              </a:rPr>
              <a:t>const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pi = </a:t>
            </a:r>
            <a:r>
              <a:rPr lang="en-US" sz="1600" dirty="0" err="1">
                <a:solidFill>
                  <a:srgbClr val="222222"/>
                </a:solidFill>
                <a:latin typeface="Consolas"/>
              </a:rPr>
              <a:t>Math.PI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; </a:t>
            </a:r>
            <a:endParaRPr lang="kk-KZ" sz="1600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r>
              <a:rPr lang="en-US" sz="1600" dirty="0" smtClean="0">
                <a:solidFill>
                  <a:srgbClr val="0101FD"/>
                </a:solidFill>
                <a:latin typeface="Consolas"/>
              </a:rPr>
              <a:t>protected</a:t>
            </a:r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x, y; </a:t>
            </a:r>
            <a:endParaRPr lang="kk-KZ" sz="1600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endParaRPr lang="kk-KZ" sz="1600" dirty="0" smtClean="0">
              <a:solidFill>
                <a:srgbClr val="0101FD"/>
              </a:solidFill>
              <a:latin typeface="Consolas"/>
            </a:endParaRPr>
          </a:p>
          <a:p>
            <a:pPr indent="360000"/>
            <a:r>
              <a:rPr lang="en-US" sz="1600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07D9A"/>
                </a:solidFill>
                <a:latin typeface="Consolas"/>
              </a:rPr>
              <a:t>Shape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(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x, 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y) </a:t>
            </a:r>
            <a:endParaRPr lang="kk-KZ" sz="1600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en-US" sz="1600" dirty="0" err="1">
                <a:solidFill>
                  <a:srgbClr val="0101FD"/>
                </a:solidFill>
                <a:latin typeface="Consolas"/>
              </a:rPr>
              <a:t>this</a:t>
            </a:r>
            <a:r>
              <a:rPr lang="en-US" sz="1600" dirty="0" err="1">
                <a:solidFill>
                  <a:srgbClr val="222222"/>
                </a:solidFill>
                <a:latin typeface="Consolas"/>
              </a:rPr>
              <a:t>.x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= x; </a:t>
            </a:r>
            <a:r>
              <a:rPr lang="en-US" sz="1600" dirty="0" err="1">
                <a:solidFill>
                  <a:srgbClr val="0101FD"/>
                </a:solidFill>
                <a:latin typeface="Consolas"/>
              </a:rPr>
              <a:t>this</a:t>
            </a:r>
            <a:r>
              <a:rPr lang="en-US" sz="1600" dirty="0" err="1">
                <a:solidFill>
                  <a:srgbClr val="222222"/>
                </a:solidFill>
                <a:latin typeface="Consolas"/>
              </a:rPr>
              <a:t>.y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= y; </a:t>
            </a:r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}</a:t>
            </a:r>
            <a:endParaRPr lang="kk-KZ" sz="1600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endParaRPr lang="kk-KZ" sz="1600" dirty="0">
              <a:solidFill>
                <a:srgbClr val="222222"/>
              </a:solidFill>
              <a:latin typeface="Consolas"/>
            </a:endParaRPr>
          </a:p>
          <a:p>
            <a:pPr indent="360000"/>
            <a:r>
              <a:rPr lang="en-US" sz="1600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abstract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sz="1600" dirty="0">
                <a:solidFill>
                  <a:srgbClr val="007D9A"/>
                </a:solidFill>
                <a:latin typeface="Consolas"/>
              </a:rPr>
              <a:t>Area</a:t>
            </a:r>
            <a:r>
              <a:rPr lang="en-US" sz="1600" dirty="0">
                <a:solidFill>
                  <a:srgbClr val="222222"/>
                </a:solidFill>
                <a:latin typeface="Consolas"/>
              </a:rPr>
              <a:t>(); </a:t>
            </a:r>
            <a:endParaRPr lang="kk-KZ" sz="1600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sz="1600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3933056"/>
            <a:ext cx="6912768" cy="25853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Circle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: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Shape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r>
              <a:rPr lang="en-US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Circle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(</a:t>
            </a:r>
            <a:r>
              <a:rPr lang="en-US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radius) :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base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(radius, 0)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r>
              <a:rPr lang="en-US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}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endParaRPr lang="kk-KZ" dirty="0" smtClean="0">
              <a:solidFill>
                <a:srgbClr val="0101FD"/>
              </a:solidFill>
              <a:latin typeface="Consolas"/>
            </a:endParaRPr>
          </a:p>
          <a:p>
            <a:pPr indent="360000"/>
            <a:r>
              <a:rPr lang="en-US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101FD"/>
                </a:solidFill>
                <a:latin typeface="Consolas"/>
              </a:rPr>
              <a:t>override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101FD"/>
                </a:solidFill>
                <a:latin typeface="Consolas"/>
              </a:rPr>
              <a:t>double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007D9A"/>
                </a:solidFill>
                <a:latin typeface="Consolas"/>
              </a:rPr>
              <a:t>Area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()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r>
              <a:rPr lang="en-US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en-US" dirty="0" smtClean="0">
                <a:solidFill>
                  <a:srgbClr val="0101FD"/>
                </a:solidFill>
                <a:latin typeface="Consolas"/>
              </a:rPr>
              <a:t>return</a:t>
            </a:r>
            <a:r>
              <a:rPr lang="en-US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dirty="0">
                <a:solidFill>
                  <a:srgbClr val="222222"/>
                </a:solidFill>
                <a:latin typeface="Consolas"/>
              </a:rPr>
              <a:t>pi * x * x; </a:t>
            </a:r>
            <a:r>
              <a:rPr lang="en-US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pPr indent="360000"/>
            <a:endParaRPr lang="kk-KZ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dirty="0" smtClean="0">
                <a:solidFill>
                  <a:srgbClr val="222222"/>
                </a:solidFill>
                <a:latin typeface="Consolas"/>
              </a:rPr>
              <a:t>}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10367" y="3560297"/>
            <a:ext cx="38164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Circle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классы –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туында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класс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76740" y="969129"/>
            <a:ext cx="4633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Shape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классы –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базалық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класс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5191" y="507464"/>
            <a:ext cx="41647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Конструкторларды </a:t>
            </a:r>
            <a:r>
              <a:rPr lang="ru-RU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52177" y="104474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1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836712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5690" y="1484784"/>
            <a:ext cx="80807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solidFill>
                  <a:schemeClr val="bg1"/>
                </a:solidFill>
              </a:rPr>
              <a:t>Объекті-бағытталған бағдарламалау принциптерінің бірі – </a:t>
            </a:r>
            <a:r>
              <a:rPr lang="kk-KZ" sz="2400" b="1" u="sng" dirty="0">
                <a:solidFill>
                  <a:schemeClr val="bg1"/>
                </a:solidFill>
              </a:rPr>
              <a:t>инкапсуляция</a:t>
            </a:r>
            <a:r>
              <a:rPr lang="kk-KZ" sz="2400" dirty="0">
                <a:solidFill>
                  <a:schemeClr val="bg1"/>
                </a:solidFill>
              </a:rPr>
              <a:t>. </a:t>
            </a:r>
            <a:endParaRPr lang="kk-KZ" sz="2400" dirty="0" smtClean="0">
              <a:solidFill>
                <a:schemeClr val="bg1"/>
              </a:solidFill>
            </a:endParaRPr>
          </a:p>
          <a:p>
            <a:pPr indent="457200" algn="just"/>
            <a:r>
              <a:rPr lang="kk-KZ" sz="2400" b="1" u="sng" dirty="0" smtClean="0">
                <a:solidFill>
                  <a:schemeClr val="bg1"/>
                </a:solidFill>
              </a:rPr>
              <a:t>Инкапсуляция </a:t>
            </a:r>
            <a:r>
              <a:rPr lang="kk-KZ" sz="2400" b="1" u="sng" dirty="0">
                <a:solidFill>
                  <a:schemeClr val="bg1"/>
                </a:solidFill>
              </a:rPr>
              <a:t>дегеніміз </a:t>
            </a:r>
            <a:r>
              <a:rPr lang="kk-KZ" sz="2400" dirty="0">
                <a:solidFill>
                  <a:schemeClr val="bg1"/>
                </a:solidFill>
              </a:rPr>
              <a:t>– деректерді қосымшадан тікелей қол жеткізуден қорғау мақсатында класс өрістері мен әдістерінің бірлесуі</a:t>
            </a:r>
            <a:r>
              <a:rPr lang="kk-KZ" sz="2400" dirty="0" smtClean="0">
                <a:solidFill>
                  <a:schemeClr val="bg1"/>
                </a:solidFill>
              </a:rPr>
              <a:t>.</a:t>
            </a:r>
          </a:p>
          <a:p>
            <a:pPr indent="457200" algn="just"/>
            <a:r>
              <a:rPr lang="kk-KZ" sz="2400" dirty="0" smtClean="0">
                <a:solidFill>
                  <a:schemeClr val="bg1"/>
                </a:solidFill>
              </a:rPr>
              <a:t>Объект </a:t>
            </a:r>
            <a:r>
              <a:rPr lang="kk-KZ" sz="2400" dirty="0">
                <a:solidFill>
                  <a:schemeClr val="bg1"/>
                </a:solidFill>
              </a:rPr>
              <a:t>өрістері объект интерфейсі </a:t>
            </a:r>
            <a:r>
              <a:rPr lang="kk-KZ" sz="2400" dirty="0" smtClean="0">
                <a:solidFill>
                  <a:schemeClr val="bg1"/>
                </a:solidFill>
              </a:rPr>
              <a:t>немесе қол </a:t>
            </a:r>
            <a:r>
              <a:rPr lang="kk-KZ" sz="2400" dirty="0">
                <a:solidFill>
                  <a:schemeClr val="bg1"/>
                </a:solidFill>
              </a:rPr>
              <a:t>жеткізу ережелер жинағы немесе қасиеттер арқылы қолданылады. </a:t>
            </a:r>
            <a:endParaRPr lang="kk-KZ" sz="2400" dirty="0" smtClean="0">
              <a:solidFill>
                <a:schemeClr val="bg1"/>
              </a:solidFill>
            </a:endParaRPr>
          </a:p>
          <a:p>
            <a:pPr indent="457200" algn="just"/>
            <a:r>
              <a:rPr lang="kk-KZ" sz="2400" b="1" u="sng" dirty="0" smtClean="0">
                <a:solidFill>
                  <a:schemeClr val="bg1"/>
                </a:solidFill>
              </a:rPr>
              <a:t>Инкапсуляция</a:t>
            </a:r>
            <a:r>
              <a:rPr lang="kk-KZ" sz="2400" dirty="0" smtClean="0">
                <a:solidFill>
                  <a:schemeClr val="bg1"/>
                </a:solidFill>
              </a:rPr>
              <a:t> </a:t>
            </a:r>
            <a:r>
              <a:rPr lang="kk-KZ" sz="2400" dirty="0">
                <a:solidFill>
                  <a:schemeClr val="bg1"/>
                </a:solidFill>
              </a:rPr>
              <a:t>(«капсула» сөзінен) – объект өрістерін жасыру қасиеттер арқылы жүзеге асырылады. 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1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836712"/>
            <a:ext cx="24482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5690" y="1484784"/>
            <a:ext cx="80807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x-none" sz="2400" b="1">
                <a:solidFill>
                  <a:schemeClr val="bg1"/>
                </a:solidFill>
              </a:rPr>
              <a:t>Қасиеттер </a:t>
            </a:r>
            <a:r>
              <a:rPr lang="x-none" sz="2400" b="1" u="sng">
                <a:solidFill>
                  <a:schemeClr val="bg1"/>
                </a:solidFill>
              </a:rPr>
              <a:t>get()</a:t>
            </a:r>
            <a:r>
              <a:rPr lang="x-none" sz="2400">
                <a:solidFill>
                  <a:schemeClr val="bg1"/>
                </a:solidFill>
              </a:rPr>
              <a:t> </a:t>
            </a:r>
            <a:r>
              <a:rPr lang="x-none" sz="2400" b="1">
                <a:solidFill>
                  <a:schemeClr val="bg1"/>
                </a:solidFill>
              </a:rPr>
              <a:t>және </a:t>
            </a:r>
            <a:r>
              <a:rPr lang="x-none" sz="2400" b="1" u="sng">
                <a:solidFill>
                  <a:schemeClr val="bg1"/>
                </a:solidFill>
              </a:rPr>
              <a:t>set()</a:t>
            </a:r>
            <a:r>
              <a:rPr lang="x-none" sz="2400" b="1">
                <a:solidFill>
                  <a:schemeClr val="bg1"/>
                </a:solidFill>
              </a:rPr>
              <a:t> арнайы екі әдістерінен және объект өрісінен тұрады. </a:t>
            </a:r>
            <a:endParaRPr lang="kk-KZ" sz="2400" b="1" dirty="0" smtClean="0">
              <a:solidFill>
                <a:schemeClr val="bg1"/>
              </a:solidFill>
            </a:endParaRPr>
          </a:p>
          <a:p>
            <a:pPr indent="457200" algn="just"/>
            <a:r>
              <a:rPr lang="x-none" sz="2400" b="1" u="sng" smtClean="0">
                <a:solidFill>
                  <a:schemeClr val="bg1"/>
                </a:solidFill>
              </a:rPr>
              <a:t>get() </a:t>
            </a:r>
            <a:r>
              <a:rPr lang="x-none" sz="2400" b="1" u="sng">
                <a:solidFill>
                  <a:schemeClr val="bg1"/>
                </a:solidFill>
              </a:rPr>
              <a:t>әдісі</a:t>
            </a:r>
            <a:r>
              <a:rPr lang="x-none" sz="2400" b="1">
                <a:solidFill>
                  <a:schemeClr val="bg1"/>
                </a:solidFill>
              </a:rPr>
              <a:t> </a:t>
            </a:r>
            <a:r>
              <a:rPr lang="kk-KZ" sz="2400" b="1" dirty="0" smtClean="0">
                <a:solidFill>
                  <a:schemeClr val="bg1"/>
                </a:solidFill>
              </a:rPr>
              <a:t>- </a:t>
            </a:r>
            <a:r>
              <a:rPr lang="x-none" sz="2400" b="1" smtClean="0">
                <a:solidFill>
                  <a:schemeClr val="bg1"/>
                </a:solidFill>
              </a:rPr>
              <a:t>объекттің </a:t>
            </a:r>
            <a:r>
              <a:rPr lang="x-none" sz="2400" b="1">
                <a:solidFill>
                  <a:schemeClr val="bg1"/>
                </a:solidFill>
              </a:rPr>
              <a:t>сәйкес өрісінің ағымдағы мәнін </a:t>
            </a:r>
            <a:r>
              <a:rPr lang="x-none" sz="2400" b="1" smtClean="0">
                <a:solidFill>
                  <a:schemeClr val="bg1"/>
                </a:solidFill>
              </a:rPr>
              <a:t>қайтарады</a:t>
            </a:r>
            <a:r>
              <a:rPr lang="kk-KZ" sz="2400" b="1" dirty="0" smtClean="0">
                <a:solidFill>
                  <a:schemeClr val="bg1"/>
                </a:solidFill>
              </a:rPr>
              <a:t>.</a:t>
            </a:r>
          </a:p>
          <a:p>
            <a:pPr indent="457200" algn="just"/>
            <a:r>
              <a:rPr lang="x-none" sz="2400" b="1" u="sng" smtClean="0">
                <a:solidFill>
                  <a:schemeClr val="bg1"/>
                </a:solidFill>
              </a:rPr>
              <a:t>set</a:t>
            </a:r>
            <a:r>
              <a:rPr lang="x-none" sz="2400" b="1" u="sng">
                <a:solidFill>
                  <a:schemeClr val="bg1"/>
                </a:solidFill>
              </a:rPr>
              <a:t>() әдісі</a:t>
            </a:r>
            <a:r>
              <a:rPr lang="x-none" sz="2400" b="1">
                <a:solidFill>
                  <a:schemeClr val="bg1"/>
                </a:solidFill>
              </a:rPr>
              <a:t> </a:t>
            </a:r>
            <a:r>
              <a:rPr lang="kk-KZ" sz="2400" b="1" dirty="0" smtClean="0">
                <a:solidFill>
                  <a:schemeClr val="bg1"/>
                </a:solidFill>
              </a:rPr>
              <a:t> - </a:t>
            </a:r>
            <a:r>
              <a:rPr lang="x-none" sz="2400" b="1" smtClean="0">
                <a:solidFill>
                  <a:schemeClr val="bg1"/>
                </a:solidFill>
              </a:rPr>
              <a:t>объект </a:t>
            </a:r>
            <a:r>
              <a:rPr lang="x-none" sz="2400" b="1">
                <a:solidFill>
                  <a:schemeClr val="bg1"/>
                </a:solidFill>
              </a:rPr>
              <a:t>өрісіне жаңа мәнді енгізеді. 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83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55274"/>
            <a:ext cx="432048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b="1" dirty="0"/>
              <a:t>public class </a:t>
            </a:r>
            <a:r>
              <a:rPr lang="en-US" sz="2000" b="1" dirty="0" err="1"/>
              <a:t>treyg</a:t>
            </a:r>
            <a:endParaRPr lang="ru-RU" sz="2000" b="1" dirty="0"/>
          </a:p>
          <a:p>
            <a:r>
              <a:rPr lang="en-US" sz="2000" b="1" dirty="0"/>
              <a:t> </a:t>
            </a:r>
            <a:r>
              <a:rPr lang="en-US" sz="2000" b="1" dirty="0" smtClean="0"/>
              <a:t>{     </a:t>
            </a:r>
            <a:r>
              <a:rPr lang="en-US" sz="2000" b="1" dirty="0"/>
              <a:t>private </a:t>
            </a:r>
            <a:r>
              <a:rPr lang="en-US" sz="2000" b="1" dirty="0" err="1"/>
              <a:t>int</a:t>
            </a:r>
            <a:r>
              <a:rPr lang="en-US" sz="2000" b="1" dirty="0"/>
              <a:t> a, b, c, p;</a:t>
            </a:r>
            <a:endParaRPr lang="ru-RU" sz="2000" b="1" dirty="0"/>
          </a:p>
          <a:p>
            <a:pPr indent="360000"/>
            <a:r>
              <a:rPr lang="en-US" sz="2000" b="1" dirty="0"/>
              <a:t> public </a:t>
            </a:r>
            <a:r>
              <a:rPr lang="en-US" sz="2000" b="1" dirty="0" err="1"/>
              <a:t>int</a:t>
            </a:r>
            <a:r>
              <a:rPr lang="en-US" sz="2000" b="1" dirty="0"/>
              <a:t> </a:t>
            </a:r>
            <a:r>
              <a:rPr lang="en-US" sz="2000" b="1" dirty="0" err="1"/>
              <a:t>Aa</a:t>
            </a:r>
            <a:r>
              <a:rPr lang="en-US" sz="2000" b="1" dirty="0"/>
              <a:t> </a:t>
            </a:r>
            <a:endParaRPr lang="ru-RU" sz="2000" b="1" dirty="0"/>
          </a:p>
          <a:p>
            <a:pPr indent="360000"/>
            <a:r>
              <a:rPr lang="en-US" sz="2000" b="1" dirty="0"/>
              <a:t> {</a:t>
            </a:r>
            <a:endParaRPr lang="ru-RU" sz="2000" b="1" dirty="0"/>
          </a:p>
          <a:p>
            <a:pPr indent="540000"/>
            <a:r>
              <a:rPr lang="en-US" sz="2000" b="1" dirty="0"/>
              <a:t> get { return a;}</a:t>
            </a:r>
            <a:endParaRPr lang="ru-RU" sz="2000" b="1" dirty="0"/>
          </a:p>
          <a:p>
            <a:pPr indent="540000"/>
            <a:r>
              <a:rPr lang="en-US" sz="2000" b="1" dirty="0"/>
              <a:t> set { a = value;}</a:t>
            </a:r>
            <a:endParaRPr lang="ru-RU" sz="2000" b="1" dirty="0"/>
          </a:p>
          <a:p>
            <a:pPr indent="360000"/>
            <a:r>
              <a:rPr lang="en-US" sz="2000" b="1" dirty="0"/>
              <a:t> }</a:t>
            </a:r>
            <a:endParaRPr lang="ru-RU" sz="2000" b="1" dirty="0"/>
          </a:p>
          <a:p>
            <a:pPr indent="360000"/>
            <a:r>
              <a:rPr lang="en-US" sz="2000" b="1" dirty="0"/>
              <a:t> public string </a:t>
            </a:r>
            <a:r>
              <a:rPr lang="en-US" sz="2000" b="1" dirty="0" err="1"/>
              <a:t>ss</a:t>
            </a:r>
            <a:r>
              <a:rPr lang="en-US" sz="2000" b="1" dirty="0" smtClean="0"/>
              <a:t>;</a:t>
            </a:r>
            <a:endParaRPr lang="kk-KZ" sz="2000" b="1" dirty="0" smtClean="0"/>
          </a:p>
          <a:p>
            <a:r>
              <a:rPr lang="en-US" sz="2000" b="1" dirty="0" smtClean="0"/>
              <a:t>}    </a:t>
            </a:r>
            <a:r>
              <a:rPr lang="en-US" sz="2000" b="1" dirty="0"/>
              <a:t>. . </a:t>
            </a:r>
            <a:r>
              <a:rPr lang="en-US" sz="2000" b="1" dirty="0" smtClean="0"/>
              <a:t>.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613324"/>
            <a:ext cx="2448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4653136"/>
            <a:ext cx="4320480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b="1" dirty="0" err="1"/>
              <a:t>int</a:t>
            </a:r>
            <a:r>
              <a:rPr lang="en-US" sz="2000" b="1" dirty="0"/>
              <a:t> A, B, C;</a:t>
            </a:r>
            <a:endParaRPr lang="ru-RU" sz="2000" b="1" dirty="0"/>
          </a:p>
          <a:p>
            <a:r>
              <a:rPr lang="en-US" sz="2000" b="1" dirty="0"/>
              <a:t> </a:t>
            </a:r>
            <a:r>
              <a:rPr lang="en-US" sz="2000" b="1" dirty="0" err="1"/>
              <a:t>treyg</a:t>
            </a:r>
            <a:r>
              <a:rPr lang="en-US" sz="2000" b="1" dirty="0"/>
              <a:t> t = new </a:t>
            </a:r>
            <a:r>
              <a:rPr lang="en-US" sz="2000" b="1" dirty="0" err="1"/>
              <a:t>treyg</a:t>
            </a:r>
            <a:r>
              <a:rPr lang="en-US" sz="2000" b="1" dirty="0"/>
              <a:t>();</a:t>
            </a:r>
            <a:endParaRPr lang="ru-RU" sz="2000" b="1" dirty="0"/>
          </a:p>
          <a:p>
            <a:r>
              <a:rPr lang="en-US" sz="2000" b="1" dirty="0"/>
              <a:t> A = Convert.ToInt32(textBox1.Text);</a:t>
            </a:r>
            <a:endParaRPr lang="ru-RU" sz="2000" b="1" dirty="0"/>
          </a:p>
          <a:p>
            <a:r>
              <a:rPr lang="en-US" sz="2000" b="1" dirty="0"/>
              <a:t> B = Convert.ToInt32(textBox2.Text);</a:t>
            </a:r>
            <a:endParaRPr lang="ru-RU" sz="2000" b="1" dirty="0"/>
          </a:p>
          <a:p>
            <a:r>
              <a:rPr lang="en-US" sz="2000" b="1" dirty="0"/>
              <a:t> C = Convert.ToInt32(textBox3.Text); </a:t>
            </a:r>
            <a:endParaRPr lang="ru-RU" sz="2000" b="1" dirty="0"/>
          </a:p>
          <a:p>
            <a:r>
              <a:rPr lang="en-US" sz="2000" b="1" dirty="0" err="1"/>
              <a:t>t.Aa</a:t>
            </a:r>
            <a:r>
              <a:rPr lang="en-US" sz="2000" b="1" dirty="0"/>
              <a:t> = A; 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9894" y="3920247"/>
            <a:ext cx="80222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Қосымшада t объектісін құрғаннан кейін a өрісіне Aa қасиетінінің көмегімен жаңа мәнді меншіктеуге болады: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840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213646"/>
            <a:ext cx="6085554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813536"/>
            <a:ext cx="4680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Қасиеттерд</a:t>
            </a:r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і  қолдану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090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908720"/>
            <a:ext cx="5261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Автоматты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асырылатын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340768"/>
            <a:ext cx="81445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C# 3.0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тілдерінде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автоматты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асырылатын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қасиеттерді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жазуға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қасиеттердегә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әдістерде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қосмыша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логика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қосылмаса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7200" algn="just"/>
            <a:r>
              <a:rPr lang="ru-RU" sz="2000" dirty="0" smtClean="0">
                <a:solidFill>
                  <a:schemeClr val="bg1"/>
                </a:solidFill>
                <a:latin typeface="segoe-ui_normal"/>
                <a:cs typeface="Arial" pitchFamily="34" charset="0"/>
              </a:rPr>
              <a:t>При </a:t>
            </a:r>
            <a:r>
              <a:rPr lang="ru-RU" sz="2000" dirty="0">
                <a:solidFill>
                  <a:schemeClr val="bg1"/>
                </a:solidFill>
                <a:latin typeface="segoe-ui_normal"/>
                <a:cs typeface="Arial" pitchFamily="34" charset="0"/>
              </a:rPr>
              <a:t>объявлении свойства, как показано в следующем примере, компилятор создает закрытое анонимное резервное поле, которое может быть доступно только через методы доступа </a:t>
            </a:r>
            <a:r>
              <a:rPr lang="ru-RU" sz="2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get</a:t>
            </a:r>
            <a:r>
              <a:rPr lang="ru-RU" sz="2000" dirty="0">
                <a:solidFill>
                  <a:schemeClr val="bg1"/>
                </a:solidFill>
                <a:latin typeface="segoe-ui_normal"/>
                <a:cs typeface="Arial" pitchFamily="34" charset="0"/>
              </a:rPr>
              <a:t> и </a:t>
            </a:r>
            <a:r>
              <a:rPr lang="ru-RU" sz="2000" dirty="0" err="1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set</a:t>
            </a:r>
            <a:r>
              <a:rPr lang="ru-RU" sz="2000" dirty="0">
                <a:solidFill>
                  <a:schemeClr val="bg1"/>
                </a:solidFill>
                <a:latin typeface="segoe-ui_normal"/>
                <a:cs typeface="Arial" pitchFamily="34" charset="0"/>
              </a:rPr>
              <a:t> свойства.</a:t>
            </a:r>
            <a:r>
              <a:rPr lang="ru-RU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indent="457200" algn="just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2936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42160"/>
            <a:ext cx="763284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73339"/>
            <a:ext cx="5261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Автоматты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асырылатын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725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45206"/>
            <a:ext cx="6480720" cy="3307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573339"/>
            <a:ext cx="52618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Автоматты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асырылатын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4412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17335"/>
            <a:ext cx="835292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операцияларын қайта анықтау </a:t>
            </a:r>
            <a: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қайта </a:t>
            </a:r>
            <a: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үктеу</a:t>
            </a:r>
            <a: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Кейбір 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кластарда жазылатын код үзіндісінің (блоктар) тақырыбында класс атауынан  (бірақ конструктор емес) кейін, бірақ дөңгелек жақшаларда жазылатын формалды параметрлерге  дейін operator қызметтік сөзі қолданылады. 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Operator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қызметтік сөзі арқылы операцияларды қайта анықтау механизмі жазылады, операцияларды қайта анықтау қарапайым математикалық өрнектерде класс типіндегі айнымалыларды қолдануға мүмкіндік береді. </a:t>
            </a: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«студент» класы үшін қосу операциясы қайта анықталған болса (operator+) және бағдарламада ct1, ct2 – «студент» типіндегі екі объект құрылған болса, онда 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ct1 + ct2 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өрнегін жазуға болады.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 объектіні қосу нені білдіреді? Мүмкін біз ондағы аттарды біріктірген немесе жас шамаларын қосқан болармыз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93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5388" y="616906"/>
            <a:ext cx="3150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Конструктордың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синтаксисі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5388" y="992375"/>
            <a:ext cx="837307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solidFill>
                  <a:schemeClr val="bg1"/>
                </a:solidFill>
              </a:rPr>
              <a:t>Конструктор 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дегеніміз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әдіс</a:t>
            </a:r>
            <a:r>
              <a:rPr lang="ru-RU" dirty="0" smtClean="0">
                <a:solidFill>
                  <a:schemeClr val="bg1"/>
                </a:solidFill>
              </a:rPr>
              <a:t>, </a:t>
            </a:r>
            <a:r>
              <a:rPr lang="ru-RU" dirty="0" err="1" smtClean="0">
                <a:solidFill>
                  <a:schemeClr val="bg1"/>
                </a:solidFill>
              </a:rPr>
              <a:t>әдістің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атауы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 err="1" smtClean="0">
                <a:solidFill>
                  <a:schemeClr val="bg1"/>
                </a:solidFill>
              </a:rPr>
              <a:t>типтің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атауымен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 err="1" smtClean="0">
                <a:solidFill>
                  <a:schemeClr val="bg1"/>
                </a:solidFill>
              </a:rPr>
              <a:t>сәйкес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келеді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</a:rPr>
              <a:t>Оның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синтаксисінде</a:t>
            </a:r>
            <a:r>
              <a:rPr lang="ru-RU" dirty="0" smtClean="0">
                <a:solidFill>
                  <a:schemeClr val="bg1"/>
                </a:solidFill>
              </a:rPr>
              <a:t> тек </a:t>
            </a:r>
            <a:r>
              <a:rPr lang="ru-RU" b="1" dirty="0" err="1">
                <a:solidFill>
                  <a:srgbClr val="FFC000"/>
                </a:solidFill>
              </a:rPr>
              <a:t>әдіс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атауы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және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параметрлер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тізімін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қамтиды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err="1">
                <a:solidFill>
                  <a:schemeClr val="bg1"/>
                </a:solidFill>
              </a:rPr>
              <a:t>Ол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қайтару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 err="1" smtClean="0">
                <a:solidFill>
                  <a:schemeClr val="bg1"/>
                </a:solidFill>
              </a:rPr>
              <a:t>типін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қамтымайды</a:t>
            </a:r>
            <a:r>
              <a:rPr lang="ru-RU" dirty="0">
                <a:solidFill>
                  <a:schemeClr val="bg1"/>
                </a:solidFill>
              </a:rPr>
              <a:t>. </a:t>
            </a:r>
            <a:r>
              <a:rPr lang="ru-RU" dirty="0" err="1">
                <a:solidFill>
                  <a:schemeClr val="bg1"/>
                </a:solidFill>
              </a:rPr>
              <a:t>Келесі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мысалда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 err="1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Person</a:t>
            </a:r>
            <a:r>
              <a:rPr lang="ru-RU" dirty="0" smtClean="0">
                <a:solidFill>
                  <a:schemeClr val="bg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ru-RU" dirty="0" err="1" smtClean="0">
                <a:solidFill>
                  <a:schemeClr val="bg1"/>
                </a:solidFill>
              </a:rPr>
              <a:t>деп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аталатын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 класс </a:t>
            </a:r>
            <a:r>
              <a:rPr lang="ru-RU" dirty="0" err="1" smtClean="0">
                <a:solidFill>
                  <a:schemeClr val="bg1"/>
                </a:solidFill>
              </a:rPr>
              <a:t>үшін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конструкторды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 smtClean="0">
                <a:solidFill>
                  <a:schemeClr val="bg1"/>
                </a:solidFill>
              </a:rPr>
              <a:t>көрсетілген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3792" y="2228471"/>
            <a:ext cx="8334672" cy="36933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Person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private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last;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private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first;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endParaRPr lang="kk-KZ" b="1" dirty="0" smtClean="0">
              <a:solidFill>
                <a:srgbClr val="0101FD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Person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lastName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,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firstName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)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last 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=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lastName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first 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=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firstName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kk-KZ" b="1" dirty="0" smtClean="0">
                <a:solidFill>
                  <a:srgbClr val="008000"/>
                </a:solidFill>
                <a:latin typeface="Consolas"/>
              </a:rPr>
              <a:t>    </a:t>
            </a:r>
            <a:r>
              <a:rPr lang="en-US" b="1" dirty="0" smtClean="0">
                <a:solidFill>
                  <a:srgbClr val="008000"/>
                </a:solidFill>
                <a:latin typeface="Consolas"/>
              </a:rPr>
              <a:t>// </a:t>
            </a:r>
            <a:r>
              <a:rPr lang="ru-RU" b="1" dirty="0" smtClean="0">
                <a:solidFill>
                  <a:srgbClr val="008000"/>
                </a:solidFill>
                <a:latin typeface="Consolas"/>
              </a:rPr>
              <a:t>реализация </a:t>
            </a:r>
            <a:r>
              <a:rPr lang="ru-RU" b="1" dirty="0">
                <a:solidFill>
                  <a:srgbClr val="008000"/>
                </a:solidFill>
                <a:latin typeface="Consolas"/>
              </a:rPr>
              <a:t>класса </a:t>
            </a:r>
            <a:r>
              <a:rPr lang="en-US" b="1" dirty="0">
                <a:solidFill>
                  <a:srgbClr val="008000"/>
                </a:solidFill>
                <a:latin typeface="Consolas"/>
              </a:rPr>
              <a:t>Person</a:t>
            </a:r>
            <a:r>
              <a:rPr lang="en-US" b="1" dirty="0" smtClean="0">
                <a:solidFill>
                  <a:srgbClr val="008000"/>
                </a:solidFill>
                <a:latin typeface="Consolas"/>
              </a:rPr>
              <a:t>.</a:t>
            </a:r>
            <a:endParaRPr lang="kk-KZ" b="1" dirty="0" smtClean="0">
              <a:solidFill>
                <a:srgbClr val="008000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}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71177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3044" y="3444969"/>
            <a:ext cx="5904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Операцияны қайта жүктеудің жазылу форматы: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724054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операцияларын қайта анықтау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қайта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үктеу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3846247"/>
            <a:ext cx="8015505" cy="110799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спецификаторлар</a:t>
            </a:r>
            <a:r>
              <a:rPr lang="ru-RU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класс_атауы   </a:t>
            </a:r>
            <a:r>
              <a:rPr lang="kk-KZ" sz="22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operator</a:t>
            </a:r>
            <a:r>
              <a:rPr lang="kk-KZ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операция_атауы </a:t>
            </a:r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(формалды параметрлер) </a:t>
            </a:r>
            <a:endParaRPr lang="kk-KZ" sz="2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{    денесі   }</a:t>
            </a:r>
            <a:endParaRPr lang="ru-RU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1340768"/>
            <a:ext cx="80648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Міне, операцияларды қайта анықтау осы мақсатта қолданылады, онда екі объектіні бір-біріне қосқанда нені қосу керектігі анық жазылады.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Operator қызметтік сөзі операцияға қайта анықтау орындалатынын, ал « </a:t>
            </a:r>
            <a:r>
              <a:rPr lang="kk-KZ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» операциясы болса, қосу операциясының қайта анықталатынын көрсетеді.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8868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571679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операцияларын қайта анықтау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қайта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үктеу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8719" y="941011"/>
            <a:ext cx="78628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Спецификатор ретінде әдетте public және static қызметтік сөздері бірге қолданылады. </a:t>
            </a:r>
            <a:r>
              <a:rPr lang="kk-KZ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Операцияны өрнектерде қолданғанда орындалатын әрекеттер операция денесінде (басқа әдістердің денесі сияқты блок) анықталады.  Мысалы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	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1143" y="2264450"/>
            <a:ext cx="7377964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static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operator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+(</a:t>
            </a:r>
            <a:r>
              <a:rPr lang="en-US" b="1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S1, </a:t>
            </a:r>
            <a:r>
              <a:rPr lang="en-US" b="1" dirty="0" err="1">
                <a:solidFill>
                  <a:srgbClr val="2B91A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S2)</a:t>
            </a:r>
          </a:p>
          <a:p>
            <a:r>
              <a:rPr lang="ru-RU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{</a:t>
            </a:r>
          </a:p>
          <a:p>
            <a:r>
              <a:rPr lang="ru-RU" b="1" dirty="0" smtClean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solidFill>
                  <a:srgbClr val="0000FF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return</a:t>
            </a:r>
            <a:r>
              <a:rPr lang="en-US" b="1" dirty="0" smtClean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S1.Ocenka + S2.Ocenka;</a:t>
            </a:r>
          </a:p>
          <a:p>
            <a:r>
              <a:rPr lang="ru-RU" b="1" dirty="0" smtClean="0">
                <a:solidFill>
                  <a:srgbClr val="000000"/>
                </a:solidFill>
                <a:highlight>
                  <a:srgbClr val="FFFFFF"/>
                </a:highlight>
                <a:latin typeface="Times New Roman" pitchFamily="18" charset="0"/>
                <a:cs typeface="Times New Roman" pitchFamily="18" charset="0"/>
              </a:rPr>
              <a:t>  }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7" b="27951"/>
          <a:stretch/>
        </p:blipFill>
        <p:spPr bwMode="auto">
          <a:xfrm>
            <a:off x="2600569" y="3573016"/>
            <a:ext cx="5700963" cy="2987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4486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partial class Form1 : Form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public class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Ocenka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string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string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   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get { return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Ocenka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}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set { if (value &gt;= 2 &amp;&amp; value &lt;= 5)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Ocenka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value; else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ss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Вводите правильно значение оценки \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r\n"; }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}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void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Vvod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(string name)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Name = name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static </a:t>
            </a:r>
            <a:r>
              <a:rPr lang="en-US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operator +(</a:t>
            </a:r>
            <a:r>
              <a:rPr lang="en-US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S1, </a:t>
            </a:r>
            <a:r>
              <a:rPr lang="en-US" sz="20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S2)</a:t>
            </a:r>
          </a:p>
          <a:p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return S1.Ocenka + S2.Ocenka</a:t>
            </a:r>
            <a:r>
              <a:rPr lang="en-US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[]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new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[5];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static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 = 0;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674137"/>
            <a:ext cx="64807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r"/>
            <a:r>
              <a:rPr lang="kk-KZ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операцияларын қайта анықтау </a:t>
            </a:r>
            <a:r>
              <a:rPr lang="ru-RU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қайта </a:t>
            </a:r>
            <a:r>
              <a:rPr lang="ru-RU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үктеу</a:t>
            </a:r>
            <a:r>
              <a:rPr lang="ru-RU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935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35363"/>
            <a:ext cx="763284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private void button1_Click(object sender,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EventArgs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e)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{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string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fio,In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new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Stydent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();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"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Студент1";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st.Vvod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In = "5";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Convert.ToInt32(In);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st.Aa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Oc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[n] =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textBox1.AppendText("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Имя студента " +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fio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"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Его оценка = " +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styd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[n].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Aa.ToString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() +"\r\n");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if (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st.Aa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!= 0) n++;</a:t>
            </a:r>
          </a:p>
          <a:p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if (n == 2) textBox1.AppendText("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Сумма оценок двух студентов = " + (</a:t>
            </a:r>
            <a:r>
              <a:rPr lang="en-US" sz="2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styd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[0] + </a:t>
            </a:r>
            <a:r>
              <a:rPr lang="en-US" sz="2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styd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[1])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ToString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() + "\r\n");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}</a:t>
            </a:r>
          </a:p>
          <a:p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674137"/>
            <a:ext cx="64807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r"/>
            <a:r>
              <a:rPr lang="kk-KZ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операцияларын қайта анықтау </a:t>
            </a:r>
            <a:r>
              <a:rPr lang="ru-RU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қайта </a:t>
            </a:r>
            <a:r>
              <a:rPr lang="ru-RU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үктеу</a:t>
            </a:r>
            <a:r>
              <a:rPr lang="ru-RU" sz="1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1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634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5769" y="955510"/>
            <a:ext cx="8064896" cy="1631216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 конструктор </a:t>
            </a:r>
            <a:r>
              <a:rPr lang="ru-RU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оператор  </a:t>
            </a:r>
            <a:r>
              <a:rPr lang="ru-RU" sz="2000" b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асырылса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өрнек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түріндегі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жазбаны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қолдануға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Келесі мысалда 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Location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классының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конструкторында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name</a:t>
            </a:r>
            <a:r>
              <a:rPr lang="ru-RU" sz="2000" i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параметрі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 бар.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Өрнектің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денесі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locationName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өрісіне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аргументті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меншіктейді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solidFill>
                <a:srgbClr val="222222"/>
              </a:solidFill>
              <a:latin typeface="segoe-ui_normal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5388" y="616906"/>
            <a:ext cx="3150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Конструктордың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синтаксисі</a:t>
            </a: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3792" y="2852936"/>
            <a:ext cx="8262664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Location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private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locationName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Location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name) =&gt;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locationName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= name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;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endParaRPr lang="kk-KZ" b="1" dirty="0" smtClean="0">
              <a:solidFill>
                <a:srgbClr val="0101FD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string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Name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kk-KZ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smtClean="0">
                <a:solidFill>
                  <a:srgbClr val="0101FD"/>
                </a:solidFill>
                <a:latin typeface="Consolas"/>
              </a:rPr>
              <a:t>get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=&gt;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locationName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kk-KZ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kk-KZ" b="1" dirty="0" smtClean="0">
                <a:solidFill>
                  <a:srgbClr val="222222"/>
                </a:solidFill>
                <a:latin typeface="Consolas"/>
              </a:rPr>
              <a:t>  </a:t>
            </a:r>
            <a:r>
              <a:rPr lang="en-US" b="1" dirty="0" smtClean="0">
                <a:solidFill>
                  <a:srgbClr val="0101FD"/>
                </a:solidFill>
                <a:latin typeface="Consolas"/>
              </a:rPr>
              <a:t>set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=&gt;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locationName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value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}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2550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99792" y="116632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9880" y="836712"/>
            <a:ext cx="874059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Айқын емес </a:t>
            </a:r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әдеттегі конструктор </a:t>
            </a:r>
          </a:p>
          <a:p>
            <a:pPr indent="457200" algn="just"/>
            <a:r>
              <a:rPr lang="en-US" sz="2000" dirty="0" smtClean="0">
                <a:solidFill>
                  <a:srgbClr val="FFC000"/>
                </a:solidFill>
              </a:rPr>
              <a:t>(</a:t>
            </a:r>
            <a:r>
              <a:rPr lang="ru-RU" sz="2000" b="1" dirty="0">
                <a:solidFill>
                  <a:srgbClr val="FFC000"/>
                </a:solidFill>
              </a:rPr>
              <a:t>Н</a:t>
            </a:r>
            <a:r>
              <a:rPr lang="ru-RU" sz="2000" b="1" dirty="0" smtClean="0">
                <a:solidFill>
                  <a:srgbClr val="FFC000"/>
                </a:solidFill>
              </a:rPr>
              <a:t>еявный</a:t>
            </a:r>
            <a:r>
              <a:rPr lang="ru-RU" sz="2000" i="1" dirty="0" smtClean="0">
                <a:solidFill>
                  <a:srgbClr val="FFC000"/>
                </a:solidFill>
              </a:rPr>
              <a:t> </a:t>
            </a:r>
            <a:r>
              <a:rPr lang="ru-RU" sz="2000" b="1" dirty="0">
                <a:solidFill>
                  <a:srgbClr val="FFC000"/>
                </a:solidFill>
              </a:rPr>
              <a:t>конструктор</a:t>
            </a:r>
            <a:r>
              <a:rPr lang="ru-RU" sz="2000" i="1" dirty="0">
                <a:solidFill>
                  <a:srgbClr val="FFC000"/>
                </a:solidFill>
              </a:rPr>
              <a:t> </a:t>
            </a:r>
            <a:r>
              <a:rPr lang="ru-RU" sz="2000" b="1" dirty="0">
                <a:solidFill>
                  <a:srgbClr val="FFC000"/>
                </a:solidFill>
              </a:rPr>
              <a:t>по умолчанию</a:t>
            </a:r>
            <a:r>
              <a:rPr lang="en-US" sz="2000" b="1" dirty="0">
                <a:solidFill>
                  <a:srgbClr val="FFC000"/>
                </a:solidFill>
              </a:rPr>
              <a:t>)</a:t>
            </a:r>
            <a:endParaRPr lang="ru-RU" sz="2000" b="1" dirty="0">
              <a:solidFill>
                <a:srgbClr val="FFC000"/>
              </a:solidFill>
            </a:endParaRPr>
          </a:p>
          <a:p>
            <a:pPr indent="457200" algn="just"/>
            <a:endParaRPr lang="kk-KZ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451541"/>
            <a:ext cx="81345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Параметрлері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жоқ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конструкторлар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әдеттегі конструктор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конструктором по умолчанию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Әдеттегі конструктор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конструктором по умолчанию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операторының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объект 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құрылған кезде  шақырылады. </a:t>
            </a:r>
            <a:endParaRPr lang="kk-KZ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операторында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аргументтер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жіберілмейді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1484784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ru-RU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конструктор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анықталмаса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C#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тілінде  әдеттегі 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конструктор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құрылады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конструктор объект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экземплярларын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айнымалыларға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  м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</a:t>
            </a:r>
            <a:r>
              <a:rPr lang="ru-RU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шесіне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әдеттегі  мәндерді 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значения по умолчанию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kk-KZ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береді. </a:t>
            </a:r>
          </a:p>
        </p:txBody>
      </p:sp>
    </p:spTree>
    <p:extLst>
      <p:ext uri="{BB962C8B-B14F-4D97-AF65-F5344CB8AC3E}">
        <p14:creationId xmlns:p14="http://schemas.microsoft.com/office/powerpoint/2010/main" val="2271755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252520" y="422108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Назар </a:t>
            </a:r>
            <a:r>
              <a:rPr lang="ru-RU" dirty="0" err="1"/>
              <a:t>аударыңыз</a:t>
            </a:r>
            <a:r>
              <a:rPr lang="ru-RU" dirty="0"/>
              <a:t>,  C# </a:t>
            </a:r>
            <a:r>
              <a:rPr lang="ru-RU" dirty="0" err="1"/>
              <a:t>тілінде</a:t>
            </a:r>
            <a:r>
              <a:rPr lang="ru-RU" dirty="0"/>
              <a:t>  </a:t>
            </a:r>
            <a:r>
              <a:rPr lang="ru-RU" dirty="0" err="1"/>
              <a:t>инициаланбаған</a:t>
            </a:r>
            <a:r>
              <a:rPr lang="ru-RU" dirty="0"/>
              <a:t> </a:t>
            </a:r>
            <a:r>
              <a:rPr lang="ru-RU" dirty="0" err="1"/>
              <a:t>айнымалылыр</a:t>
            </a:r>
            <a:r>
              <a:rPr lang="ru-RU" dirty="0"/>
              <a:t>  </a:t>
            </a:r>
            <a:r>
              <a:rPr lang="ru-RU" dirty="0" err="1"/>
              <a:t>қолданылмайды</a:t>
            </a:r>
            <a:r>
              <a:rPr lang="ru-RU" dirty="0"/>
              <a:t>.</a:t>
            </a:r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452942"/>
              </p:ext>
            </p:extLst>
          </p:nvPr>
        </p:nvGraphicFramePr>
        <p:xfrm>
          <a:off x="1763688" y="908720"/>
          <a:ext cx="6480720" cy="5440680"/>
        </p:xfrm>
        <a:graphic>
          <a:graphicData uri="http://schemas.openxmlformats.org/drawingml/2006/table">
            <a:tbl>
              <a:tblPr/>
              <a:tblGrid>
                <a:gridCol w="2281944"/>
                <a:gridCol w="4198776"/>
              </a:tblGrid>
              <a:tr h="474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dirty="0" err="1" smtClean="0">
                          <a:effectLst/>
                          <a:latin typeface="segoe-ui_semibold"/>
                        </a:rPr>
                        <a:t>Типтер</a:t>
                      </a:r>
                      <a:r>
                        <a:rPr lang="ru-RU" sz="1600" b="1" baseline="0" dirty="0" smtClean="0">
                          <a:effectLst/>
                          <a:latin typeface="segoe-ui_semibold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600" b="1" baseline="0" dirty="0" smtClean="0">
                          <a:effectLst/>
                          <a:latin typeface="segoe-ui_semibold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segoe-ui_semibold"/>
                          <a:ea typeface="+mn-ea"/>
                          <a:cs typeface="+mn-cs"/>
                        </a:rPr>
                        <a:t>Тип значения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segoe-ui_semibold"/>
                          <a:ea typeface="+mn-ea"/>
                          <a:cs typeface="+mn-cs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segoe-ui_semibold"/>
                        <a:ea typeface="+mn-ea"/>
                        <a:cs typeface="+mn-cs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dirty="0" err="1" smtClean="0">
                          <a:effectLst/>
                          <a:latin typeface="segoe-ui_semibold"/>
                        </a:rPr>
                        <a:t>Әдеттегі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 </a:t>
                      </a:r>
                      <a:r>
                        <a:rPr lang="ru-RU" sz="1600" b="1" dirty="0" err="1" smtClean="0">
                          <a:effectLst/>
                          <a:latin typeface="segoe-ui_semibold"/>
                        </a:rPr>
                        <a:t>мәндер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600" b="1" dirty="0" smtClean="0">
                          <a:effectLst/>
                          <a:latin typeface="segoe-ui_semibold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Значение </a:t>
                      </a:r>
                      <a:r>
                        <a:rPr lang="ru-RU" sz="1600" b="1" dirty="0">
                          <a:effectLst/>
                          <a:latin typeface="segoe-ui_semibold"/>
                        </a:rPr>
                        <a:t>по 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умолчанию</a:t>
                      </a:r>
                      <a:r>
                        <a:rPr lang="en-US" sz="1600" b="1" dirty="0" smtClean="0">
                          <a:effectLst/>
                          <a:latin typeface="segoe-ui_semibold"/>
                        </a:rPr>
                        <a:t>)</a:t>
                      </a:r>
                      <a:endParaRPr lang="ru-RU" sz="1600" b="1" dirty="0">
                        <a:effectLst/>
                        <a:latin typeface="segoe-ui_semibold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 dirty="0" err="1">
                          <a:solidFill>
                            <a:srgbClr val="0078D7"/>
                          </a:solidFill>
                          <a:effectLst/>
                          <a:hlinkClick r:id="rId3"/>
                        </a:rPr>
                        <a:t>bool</a:t>
                      </a:r>
                      <a:endParaRPr lang="en-US" sz="1600" b="1" dirty="0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>
                          <a:effectLst/>
                        </a:rPr>
                        <a:t>false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 dirty="0">
                          <a:solidFill>
                            <a:srgbClr val="0078D7"/>
                          </a:solidFill>
                          <a:effectLst/>
                          <a:hlinkClick r:id="rId4"/>
                        </a:rPr>
                        <a:t>byte</a:t>
                      </a:r>
                      <a:endParaRPr lang="en-US" sz="1600" b="1" dirty="0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5"/>
                        </a:rPr>
                        <a:t>char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>
                          <a:effectLst/>
                        </a:rPr>
                        <a:t>'\0'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6"/>
                        </a:rPr>
                        <a:t>decimal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 dirty="0">
                          <a:effectLst/>
                        </a:rPr>
                        <a:t>0,0M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7"/>
                        </a:rPr>
                        <a:t>double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 dirty="0">
                          <a:effectLst/>
                        </a:rPr>
                        <a:t>0,0D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8"/>
                        </a:rPr>
                        <a:t>float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 dirty="0">
                          <a:effectLst/>
                        </a:rPr>
                        <a:t>0,0F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9"/>
                        </a:rPr>
                        <a:t>int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10"/>
                        </a:rPr>
                        <a:t>long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600" b="1" dirty="0">
                          <a:effectLst/>
                        </a:rPr>
                        <a:t>0L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11"/>
                        </a:rPr>
                        <a:t>sbyte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640">
                <a:tc>
                  <a:txBody>
                    <a:bodyPr/>
                    <a:lstStyle/>
                    <a:p>
                      <a:pPr fontAlgn="t"/>
                      <a:r>
                        <a:rPr lang="en-US" sz="1600" b="1" u="none" strike="noStrike">
                          <a:solidFill>
                            <a:srgbClr val="0078D7"/>
                          </a:solidFill>
                          <a:effectLst/>
                          <a:hlinkClick r:id="rId12"/>
                        </a:rPr>
                        <a:t>short</a:t>
                      </a:r>
                      <a:endParaRPr lang="en-US" sz="1600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sz="1600" b="1" dirty="0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2109" y="470721"/>
            <a:ext cx="84323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Келесі кестеде  түрлі типтер үшін олардың алғашқы 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әдеттегі  мәндері </a:t>
            </a: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көрсетілген: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9056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096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3792" y="5661248"/>
            <a:ext cx="7830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chemeClr val="bg1"/>
                </a:solidFill>
              </a:rPr>
              <a:t>Назар </a:t>
            </a:r>
            <a:r>
              <a:rPr lang="ru-RU" dirty="0" err="1">
                <a:solidFill>
                  <a:schemeClr val="bg1"/>
                </a:solidFill>
              </a:rPr>
              <a:t>аударыңыз</a:t>
            </a:r>
            <a:r>
              <a:rPr lang="ru-RU" dirty="0">
                <a:solidFill>
                  <a:schemeClr val="bg1"/>
                </a:solidFill>
              </a:rPr>
              <a:t>,  C# </a:t>
            </a:r>
            <a:r>
              <a:rPr lang="ru-RU" dirty="0" err="1">
                <a:solidFill>
                  <a:schemeClr val="bg1"/>
                </a:solidFill>
              </a:rPr>
              <a:t>тілінде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инициаланбаған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айнымалылыр</a:t>
            </a:r>
            <a:r>
              <a:rPr lang="ru-RU" dirty="0">
                <a:solidFill>
                  <a:schemeClr val="bg1"/>
                </a:solidFill>
              </a:rPr>
              <a:t>  </a:t>
            </a:r>
            <a:r>
              <a:rPr lang="ru-RU" dirty="0" err="1">
                <a:solidFill>
                  <a:schemeClr val="bg1"/>
                </a:solidFill>
              </a:rPr>
              <a:t>қолданылмайды</a:t>
            </a:r>
            <a:r>
              <a:rPr lang="ru-RU" dirty="0">
                <a:solidFill>
                  <a:schemeClr val="bg1"/>
                </a:solidFill>
              </a:rPr>
              <a:t>.</a:t>
            </a:r>
            <a:endParaRPr lang="kk-KZ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510318"/>
              </p:ext>
            </p:extLst>
          </p:nvPr>
        </p:nvGraphicFramePr>
        <p:xfrm>
          <a:off x="395536" y="873282"/>
          <a:ext cx="7344816" cy="4551880"/>
        </p:xfrm>
        <a:graphic>
          <a:graphicData uri="http://schemas.openxmlformats.org/drawingml/2006/table">
            <a:tbl>
              <a:tblPr/>
              <a:tblGrid>
                <a:gridCol w="2217303"/>
                <a:gridCol w="5127513"/>
              </a:tblGrid>
              <a:tr h="7696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dirty="0" err="1" smtClean="0">
                          <a:effectLst/>
                          <a:latin typeface="segoe-ui_semibold"/>
                        </a:rPr>
                        <a:t>Типтер</a:t>
                      </a:r>
                      <a:r>
                        <a:rPr lang="ru-RU" sz="1600" b="1" baseline="0" dirty="0" smtClean="0">
                          <a:effectLst/>
                          <a:latin typeface="segoe-ui_semibold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600" b="1" baseline="0" dirty="0" smtClean="0">
                          <a:effectLst/>
                          <a:latin typeface="segoe-ui_semibold"/>
                        </a:rPr>
                        <a:t>(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segoe-ui_semibold"/>
                          <a:ea typeface="+mn-ea"/>
                          <a:cs typeface="+mn-cs"/>
                        </a:rPr>
                        <a:t>Тип значения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effectLst/>
                          <a:latin typeface="segoe-ui_semibold"/>
                          <a:ea typeface="+mn-ea"/>
                          <a:cs typeface="+mn-cs"/>
                        </a:rPr>
                        <a:t>)</a:t>
                      </a:r>
                      <a:endParaRPr lang="ru-RU" sz="1600" b="1" kern="1200" dirty="0">
                        <a:solidFill>
                          <a:schemeClr val="tx1"/>
                        </a:solidFill>
                        <a:effectLst/>
                        <a:latin typeface="segoe-ui_semibold"/>
                        <a:ea typeface="+mn-ea"/>
                        <a:cs typeface="+mn-cs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dirty="0" err="1" smtClean="0">
                          <a:effectLst/>
                          <a:latin typeface="segoe-ui_semibold"/>
                        </a:rPr>
                        <a:t>Әдеттегі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 </a:t>
                      </a:r>
                      <a:r>
                        <a:rPr lang="ru-RU" sz="1600" b="1" dirty="0" err="1" smtClean="0">
                          <a:effectLst/>
                          <a:latin typeface="segoe-ui_semibold"/>
                        </a:rPr>
                        <a:t>мәндер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600" b="1" dirty="0" smtClean="0">
                          <a:effectLst/>
                          <a:latin typeface="segoe-ui_semibold"/>
                        </a:rPr>
                        <a:t>(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Значение </a:t>
                      </a:r>
                      <a:r>
                        <a:rPr lang="ru-RU" sz="1600" b="1" dirty="0">
                          <a:effectLst/>
                          <a:latin typeface="segoe-ui_semibold"/>
                        </a:rPr>
                        <a:t>по </a:t>
                      </a:r>
                      <a:r>
                        <a:rPr lang="ru-RU" sz="1600" b="1" dirty="0" smtClean="0">
                          <a:effectLst/>
                          <a:latin typeface="segoe-ui_semibold"/>
                        </a:rPr>
                        <a:t>умолчанию</a:t>
                      </a:r>
                      <a:r>
                        <a:rPr lang="en-US" sz="1600" b="1" dirty="0" smtClean="0">
                          <a:effectLst/>
                          <a:latin typeface="segoe-ui_semibold"/>
                        </a:rPr>
                        <a:t>)</a:t>
                      </a:r>
                      <a:endParaRPr lang="ru-RU" sz="1600" b="1" dirty="0">
                        <a:effectLst/>
                        <a:latin typeface="segoe-ui_semibold"/>
                      </a:endParaRPr>
                    </a:p>
                  </a:txBody>
                  <a:tcPr marL="152400" marR="152400" marT="114300" marB="114300" anchor="b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396">
                <a:tc>
                  <a:txBody>
                    <a:bodyPr/>
                    <a:lstStyle/>
                    <a:p>
                      <a:pPr fontAlgn="t"/>
                      <a:r>
                        <a:rPr lang="en-US" b="1" u="none" strike="noStrike">
                          <a:solidFill>
                            <a:srgbClr val="0078D7"/>
                          </a:solidFill>
                          <a:effectLst/>
                          <a:hlinkClick r:id="rId3"/>
                        </a:rPr>
                        <a:t>uint</a:t>
                      </a:r>
                      <a:endParaRPr lang="en-US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b="1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396">
                <a:tc>
                  <a:txBody>
                    <a:bodyPr/>
                    <a:lstStyle/>
                    <a:p>
                      <a:pPr fontAlgn="t"/>
                      <a:r>
                        <a:rPr lang="en-US" b="1" u="none" strike="noStrike">
                          <a:solidFill>
                            <a:srgbClr val="0078D7"/>
                          </a:solidFill>
                          <a:effectLst/>
                          <a:hlinkClick r:id="rId4"/>
                        </a:rPr>
                        <a:t>ulong</a:t>
                      </a:r>
                      <a:endParaRPr lang="en-US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b="1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396">
                <a:tc>
                  <a:txBody>
                    <a:bodyPr/>
                    <a:lstStyle/>
                    <a:p>
                      <a:pPr fontAlgn="t"/>
                      <a:r>
                        <a:rPr lang="en-US" b="1" u="none" strike="noStrike">
                          <a:solidFill>
                            <a:srgbClr val="0078D7"/>
                          </a:solidFill>
                          <a:effectLst/>
                          <a:hlinkClick r:id="rId5"/>
                        </a:rPr>
                        <a:t>ushort</a:t>
                      </a:r>
                      <a:endParaRPr lang="en-US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b="1" dirty="0">
                          <a:effectLst/>
                        </a:rPr>
                        <a:t>0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5157">
                <a:tc>
                  <a:txBody>
                    <a:bodyPr/>
                    <a:lstStyle/>
                    <a:p>
                      <a:pPr fontAlgn="t"/>
                      <a:r>
                        <a:rPr lang="en-US" b="1" u="none" strike="noStrike">
                          <a:solidFill>
                            <a:srgbClr val="0078D7"/>
                          </a:solidFill>
                          <a:effectLst/>
                          <a:hlinkClick r:id="rId6"/>
                        </a:rPr>
                        <a:t>enum</a:t>
                      </a:r>
                      <a:endParaRPr lang="en-US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b="1" dirty="0">
                          <a:effectLst/>
                        </a:rPr>
                        <a:t>Значение, создаваемое выражением (E)0, где E — это идентификатор перечисления.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9919">
                <a:tc>
                  <a:txBody>
                    <a:bodyPr/>
                    <a:lstStyle/>
                    <a:p>
                      <a:pPr fontAlgn="t"/>
                      <a:r>
                        <a:rPr lang="en-US" b="1" u="none" strike="noStrike">
                          <a:solidFill>
                            <a:srgbClr val="0078D7"/>
                          </a:solidFill>
                          <a:effectLst/>
                          <a:hlinkClick r:id="rId7"/>
                        </a:rPr>
                        <a:t>struct</a:t>
                      </a:r>
                      <a:endParaRPr lang="en-US" b="1">
                        <a:effectLst/>
                      </a:endParaRP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ru-RU" b="1" dirty="0">
                          <a:effectLst/>
                        </a:rPr>
                        <a:t>Значение, создаваемое путем установки значений по умолчанию для всех полей с типами значений и значений </a:t>
                      </a:r>
                      <a:r>
                        <a:rPr lang="ru-RU" b="1" dirty="0" err="1">
                          <a:effectLst/>
                        </a:rPr>
                        <a:t>null</a:t>
                      </a:r>
                      <a:r>
                        <a:rPr lang="ru-RU" b="1" dirty="0">
                          <a:effectLst/>
                        </a:rPr>
                        <a:t> для всех полей ссылочного типа.</a:t>
                      </a:r>
                    </a:p>
                  </a:txBody>
                  <a:tcPr marL="152400" marR="152400" marT="114300" marB="114300">
                    <a:lnL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72109" y="470721"/>
            <a:ext cx="88569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Келесі кестеде  түрлі типтер үшін олардың алғашқы әдеттегі мәндері көрсетілген: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9056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501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8643" y="577739"/>
            <a:ext cx="3473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Конструкторларды </a:t>
            </a:r>
            <a:r>
              <a:rPr lang="ru-RU" sz="20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973683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мысалда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Taxi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классында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конструктор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анықталған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операторының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класс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экземпляр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құрылады</a:t>
            </a:r>
            <a:r>
              <a:rPr lang="ru-RU" sz="2000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Taxi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конструкторы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объектке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жады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бөлінгеннен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en-US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операторымен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шақырылады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2297122"/>
            <a:ext cx="5603410" cy="42473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Taxi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101FD"/>
                </a:solidFill>
                <a:latin typeface="Consolas"/>
              </a:rPr>
              <a:t>bool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isInitialized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;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Taxi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()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isInitialized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= </a:t>
            </a:r>
            <a:r>
              <a:rPr lang="en-US" b="1" dirty="0">
                <a:solidFill>
                  <a:srgbClr val="09885A"/>
                </a:solidFill>
                <a:latin typeface="Consolas"/>
              </a:rPr>
              <a:t>true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; 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endParaRPr lang="kk-KZ" b="1" dirty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7D9A"/>
                </a:solidFill>
                <a:latin typeface="Consolas"/>
              </a:rPr>
              <a:t>TestTaxi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static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void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007D9A"/>
                </a:solidFill>
                <a:latin typeface="Consolas"/>
              </a:rPr>
              <a:t>Main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()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7200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Taxi 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t =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Taxi();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720000"/>
            <a:r>
              <a:rPr lang="en-US" b="1" dirty="0" err="1" smtClean="0">
                <a:solidFill>
                  <a:srgbClr val="222222"/>
                </a:solidFill>
                <a:latin typeface="Consolas"/>
              </a:rPr>
              <a:t>Console.WriteLine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(</a:t>
            </a:r>
            <a:r>
              <a:rPr lang="en-US" b="1" dirty="0" err="1" smtClean="0">
                <a:solidFill>
                  <a:srgbClr val="222222"/>
                </a:solidFill>
                <a:latin typeface="Consolas"/>
              </a:rPr>
              <a:t>t.isInitialized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);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}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81136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96752"/>
            <a:ext cx="8064896" cy="258532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101FD"/>
                </a:solidFill>
                <a:latin typeface="Consolas"/>
              </a:rPr>
              <a:t>class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7D9A"/>
                </a:solidFill>
                <a:latin typeface="Consolas"/>
              </a:rPr>
              <a:t>CoOrds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{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101FD"/>
                </a:solidFill>
                <a:latin typeface="Consolas"/>
              </a:rPr>
              <a:t>int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x, y;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08000"/>
                </a:solidFill>
                <a:latin typeface="Consolas"/>
              </a:rPr>
              <a:t>// </a:t>
            </a:r>
            <a:r>
              <a:rPr lang="en-US" b="1" dirty="0">
                <a:solidFill>
                  <a:srgbClr val="008000"/>
                </a:solidFill>
                <a:latin typeface="Consolas"/>
              </a:rPr>
              <a:t>constructor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0101FD"/>
                </a:solidFill>
                <a:latin typeface="Consolas"/>
              </a:rPr>
              <a:t>public</a:t>
            </a:r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007D9A"/>
                </a:solidFill>
                <a:latin typeface="Consolas"/>
              </a:rPr>
              <a:t>CoOrds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()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{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x = 0; y = 0;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pPr indent="457200"/>
            <a:r>
              <a:rPr lang="en-US" b="1" dirty="0" smtClean="0">
                <a:solidFill>
                  <a:srgbClr val="222222"/>
                </a:solidFill>
                <a:latin typeface="Consolas"/>
              </a:rPr>
              <a:t>} </a:t>
            </a:r>
            <a:endParaRPr lang="kk-KZ" b="1" dirty="0" smtClean="0">
              <a:solidFill>
                <a:srgbClr val="222222"/>
              </a:solidFill>
              <a:latin typeface="Consolas"/>
            </a:endParaRPr>
          </a:p>
          <a:p>
            <a:r>
              <a:rPr lang="en-US" b="1" dirty="0" smtClean="0">
                <a:solidFill>
                  <a:srgbClr val="222222"/>
                </a:solidFill>
                <a:latin typeface="Consolas"/>
              </a:rPr>
              <a:t>}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1960" y="2060848"/>
            <a:ext cx="403244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параметрсіз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әдеттегі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конструктор/ конструктор по умолчанию 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2987824" y="2489413"/>
            <a:ext cx="122413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67544" y="777794"/>
            <a:ext cx="3473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Конструкторларды </a:t>
            </a:r>
            <a:r>
              <a:rPr lang="ru-RU" sz="20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141309"/>
            <a:ext cx="82544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конструктор 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бастапқы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әдеттегі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умолчанию</a:t>
            </a:r>
            <a:r>
              <a:rPr lang="en-US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мәндері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CoOrds</a:t>
            </a:r>
            <a:r>
              <a:rPr lang="en-US" sz="20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объекттерін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құруға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16275" y="4899568"/>
            <a:ext cx="7916165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Consolas"/>
              </a:rPr>
              <a:t>CoOrds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p1 =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CoOrds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();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98656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196752"/>
            <a:ext cx="8064896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// A constructor with two arguments: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0101FD"/>
                </a:solidFill>
                <a:latin typeface="Times New Roman" pitchFamily="18" charset="0"/>
                <a:cs typeface="Times New Roman" pitchFamily="18" charset="0"/>
              </a:rPr>
              <a:t>public</a:t>
            </a:r>
            <a:r>
              <a:rPr lang="en-US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7D9A"/>
                </a:solidFill>
                <a:latin typeface="Times New Roman" pitchFamily="18" charset="0"/>
                <a:cs typeface="Times New Roman" pitchFamily="18" charset="0"/>
              </a:rPr>
              <a:t>CoOrds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>
                <a:solidFill>
                  <a:srgbClr val="0101FD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2000" b="1" dirty="0" err="1">
                <a:solidFill>
                  <a:srgbClr val="0101FD"/>
                </a:solidFill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US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{ </a:t>
            </a:r>
            <a:endParaRPr lang="en-US" sz="2000" b="1" dirty="0" smtClean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en-US" sz="2000" b="1" dirty="0" err="1" smtClean="0">
                <a:solidFill>
                  <a:srgbClr val="0101FD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sz="2000" b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.x</a:t>
            </a:r>
            <a:r>
              <a:rPr lang="en-US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= x; </a:t>
            </a:r>
            <a:endParaRPr lang="en-US" sz="2000" b="1" dirty="0" smtClean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en-US" sz="2000" b="1" dirty="0" err="1" smtClean="0">
                <a:solidFill>
                  <a:srgbClr val="0101FD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en-US" sz="2000" b="1" dirty="0" err="1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.y</a:t>
            </a:r>
            <a:r>
              <a:rPr lang="en-US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= y; </a:t>
            </a:r>
            <a:endParaRPr lang="en-US" sz="2000" b="1" dirty="0" smtClean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222222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104475"/>
            <a:ext cx="3801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en-US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ЭЛЕМЕНТТЕРІ </a:t>
            </a:r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1832800"/>
            <a:ext cx="3168352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 </a:t>
            </a:r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аргументтер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 flipV="1">
            <a:off x="3059832" y="1832800"/>
            <a:ext cx="1440160" cy="2857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67544" y="777794"/>
            <a:ext cx="34730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Конструкторларды </a:t>
            </a:r>
            <a:r>
              <a:rPr lang="ru-RU" sz="20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sz="20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7136" y="3433423"/>
            <a:ext cx="82544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конструктор 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бастапқы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белгілі бір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мәндері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CoOrds</a:t>
            </a:r>
            <a:r>
              <a:rPr lang="en-US" sz="2000" dirty="0">
                <a:solidFill>
                  <a:srgbClr val="222222"/>
                </a:solidFill>
                <a:latin typeface="Consolas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объекттерін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құруға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41909" y="4293096"/>
            <a:ext cx="7916165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222222"/>
                </a:solidFill>
                <a:latin typeface="Consolas"/>
              </a:rPr>
              <a:t>CoOrds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p2 = </a:t>
            </a:r>
            <a:r>
              <a:rPr lang="en-US" b="1" dirty="0">
                <a:solidFill>
                  <a:srgbClr val="0101FD"/>
                </a:solidFill>
                <a:latin typeface="Consolas"/>
              </a:rPr>
              <a:t>new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 </a:t>
            </a:r>
            <a:r>
              <a:rPr lang="en-US" b="1" dirty="0" err="1">
                <a:solidFill>
                  <a:srgbClr val="222222"/>
                </a:solidFill>
                <a:latin typeface="Consolas"/>
              </a:rPr>
              <a:t>CoOrds</a:t>
            </a:r>
            <a:r>
              <a:rPr lang="en-US" b="1" dirty="0">
                <a:solidFill>
                  <a:srgbClr val="222222"/>
                </a:solidFill>
                <a:latin typeface="Consolas"/>
              </a:rPr>
              <a:t>(5, 3);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409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</TotalTime>
  <Words>1312</Words>
  <Application>Microsoft Office PowerPoint</Application>
  <PresentationFormat>Экран (4:3)</PresentationFormat>
  <Paragraphs>260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Windows User</cp:lastModifiedBy>
  <cp:revision>76</cp:revision>
  <dcterms:created xsi:type="dcterms:W3CDTF">2017-10-12T13:56:44Z</dcterms:created>
  <dcterms:modified xsi:type="dcterms:W3CDTF">2017-10-20T03:50:15Z</dcterms:modified>
</cp:coreProperties>
</file>